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9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0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315" r:id="rId2"/>
    <p:sldId id="316" r:id="rId3"/>
    <p:sldId id="258" r:id="rId4"/>
    <p:sldId id="292" r:id="rId5"/>
    <p:sldId id="264" r:id="rId6"/>
    <p:sldId id="318" r:id="rId7"/>
    <p:sldId id="324" r:id="rId8"/>
    <p:sldId id="332" r:id="rId9"/>
    <p:sldId id="355" r:id="rId10"/>
    <p:sldId id="319" r:id="rId11"/>
    <p:sldId id="325" r:id="rId12"/>
    <p:sldId id="334" r:id="rId13"/>
    <p:sldId id="346" r:id="rId14"/>
    <p:sldId id="320" r:id="rId15"/>
    <p:sldId id="326" r:id="rId16"/>
    <p:sldId id="336" r:id="rId17"/>
    <p:sldId id="337" r:id="rId18"/>
    <p:sldId id="321" r:id="rId19"/>
    <p:sldId id="327" r:id="rId20"/>
    <p:sldId id="338" r:id="rId21"/>
    <p:sldId id="322" r:id="rId22"/>
    <p:sldId id="328" r:id="rId23"/>
    <p:sldId id="357" r:id="rId24"/>
    <p:sldId id="361" r:id="rId25"/>
    <p:sldId id="358" r:id="rId26"/>
    <p:sldId id="360" r:id="rId27"/>
    <p:sldId id="359" r:id="rId28"/>
    <p:sldId id="323" r:id="rId29"/>
    <p:sldId id="329" r:id="rId30"/>
    <p:sldId id="342" r:id="rId31"/>
    <p:sldId id="343" r:id="rId32"/>
    <p:sldId id="330" r:id="rId33"/>
    <p:sldId id="331" r:id="rId34"/>
    <p:sldId id="344" r:id="rId35"/>
    <p:sldId id="345" r:id="rId36"/>
    <p:sldId id="354" r:id="rId37"/>
    <p:sldId id="356" r:id="rId38"/>
    <p:sldId id="347" r:id="rId39"/>
    <p:sldId id="348" r:id="rId40"/>
    <p:sldId id="349" r:id="rId41"/>
    <p:sldId id="350" r:id="rId42"/>
    <p:sldId id="351" r:id="rId43"/>
    <p:sldId id="352" r:id="rId44"/>
    <p:sldId id="353" r:id="rId45"/>
  </p:sldIdLst>
  <p:sldSz cx="9144000" cy="5143500" type="screen16x9"/>
  <p:notesSz cx="6858000" cy="9144000"/>
  <p:embeddedFontLst>
    <p:embeddedFont>
      <p:font typeface="方正兰亭细黑_GBK_M" panose="02010600030101010101" charset="2"/>
      <p:regular r:id="rId47"/>
    </p:embeddedFont>
    <p:embeddedFont>
      <p:font typeface="方正兰亭细黑_GBK" panose="02010600030101010101" charset="-122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华文行楷" panose="02010800040101010101" pitchFamily="2" charset="-122"/>
      <p:regular r:id="rId53"/>
    </p:embeddedFont>
    <p:embeddedFont>
      <p:font typeface="方正综艺简体" panose="02010600030101010101" charset="-122"/>
      <p:regular r:id="rId54"/>
    </p:embeddedFont>
    <p:embeddedFont>
      <p:font typeface="华文楷体" panose="02010600040101010101" pitchFamily="2" charset="-122"/>
      <p:regular r:id="rId55"/>
    </p:embeddedFont>
    <p:embeddedFont>
      <p:font typeface="方正兰亭粗黑简体" panose="02010600030101010101" charset="-122"/>
      <p:regular r:id="rId56"/>
    </p:embeddedFont>
    <p:embeddedFont>
      <p:font typeface="微软雅黑" panose="020B0503020204020204" pitchFamily="34" charset="-122"/>
      <p:regular r:id="rId57"/>
      <p:bold r:id="rId58"/>
    </p:embeddedFont>
    <p:embeddedFont>
      <p:font typeface="Watford DB"/>
      <p:regular r:id="rId5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A5A"/>
    <a:srgbClr val="EA0000"/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72" y="-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6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9936A364-F56D-418B-92EA-B8A9C286C719}" type="datetimeFigureOut">
              <a:rPr lang="zh-CN" altLang="en-US" smtClean="0"/>
              <a:t>2017/8/10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21F41D1-EB0D-4857-8E93-8C1C831E615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4125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824AF190-E6C3-4F71-9AD4-820770AEF1A8}" type="datetimeFigureOut">
              <a:rPr lang="zh-CN" altLang="en-US" smtClean="0"/>
              <a:t>2017/8/10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B5B5BF9F-75C6-42BD-8363-2F606FE0B60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5" Type="http://schemas.openxmlformats.org/officeDocument/2006/relationships/slide" Target="slide25.xml"/><Relationship Id="rId4" Type="http://schemas.openxmlformats.org/officeDocument/2006/relationships/slide" Target="slide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slide" Target="slide2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621323" y="216613"/>
            <a:ext cx="3741377" cy="37413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 rot="10498052">
            <a:off x="1620315" y="3970953"/>
            <a:ext cx="563789" cy="56378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 rot="10498052">
            <a:off x="2373672" y="4627445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189283" y="3406942"/>
            <a:ext cx="845906" cy="84590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45846" y="3501799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898806" y="4332147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 rot="10498052">
            <a:off x="1885935" y="3263614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223937" y="4521063"/>
            <a:ext cx="441364" cy="44136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椭圆 22"/>
          <p:cNvSpPr/>
          <p:nvPr/>
        </p:nvSpPr>
        <p:spPr>
          <a:xfrm rot="10498052">
            <a:off x="864969" y="4139410"/>
            <a:ext cx="303658" cy="30365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438065" y="4115253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 rot="10498052">
            <a:off x="3629030" y="4713305"/>
            <a:ext cx="192350" cy="19235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 rot="10498052">
            <a:off x="419086" y="4786416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93469" y="2126728"/>
            <a:ext cx="3397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餐饮后台管理</a:t>
            </a:r>
            <a:r>
              <a:rPr lang="en-US" altLang="zh-CN" sz="3200" dirty="0" smtClean="0"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PPT</a:t>
            </a:r>
            <a:endParaRPr lang="zh-CN" altLang="en-US" sz="3200" dirty="0">
              <a:solidFill>
                <a:srgbClr val="00206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2984531" y="2126728"/>
            <a:ext cx="3042416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206490" y="996974"/>
            <a:ext cx="2438400" cy="1310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2017</a:t>
            </a:r>
            <a:endParaRPr lang="zh-CN" altLang="en-US" sz="8000" dirty="0">
              <a:solidFill>
                <a:srgbClr val="002060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 rot="10498052">
            <a:off x="6535215" y="4000987"/>
            <a:ext cx="563789" cy="56378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 rot="10498052">
            <a:off x="7288572" y="4657479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7104183" y="3436976"/>
            <a:ext cx="845906" cy="84590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960746" y="3531833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813706" y="4362181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8" name="同心圆 6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椭圆 69"/>
          <p:cNvSpPr/>
          <p:nvPr/>
        </p:nvSpPr>
        <p:spPr>
          <a:xfrm rot="10498052">
            <a:off x="6800835" y="3293648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6138837" y="4551097"/>
            <a:ext cx="441364" cy="44136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2" name="同心圆 7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4" name="椭圆 73"/>
          <p:cNvSpPr/>
          <p:nvPr/>
        </p:nvSpPr>
        <p:spPr>
          <a:xfrm rot="10498052">
            <a:off x="5779869" y="4169444"/>
            <a:ext cx="303658" cy="30365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8352965" y="4145287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6" name="同心圆 7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8" name="椭圆 77"/>
          <p:cNvSpPr/>
          <p:nvPr/>
        </p:nvSpPr>
        <p:spPr>
          <a:xfrm rot="10498052">
            <a:off x="8543930" y="4743339"/>
            <a:ext cx="192350" cy="19235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 rot="10498052">
            <a:off x="5333986" y="4816450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33162" y="289393"/>
            <a:ext cx="845906" cy="84590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5" y="433449"/>
            <a:ext cx="634629" cy="59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458 -0.82685 L 3.88889E-6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29" y="413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267 -0.5607 L -5.55556E-7 2.03892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42" y="2802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2951 -0.81173 L 0 -2.4691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76" y="4058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7135 -0.78931 L 8.33333E-7 -4.71733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458 -0.82685 L 3.88889E-6 -1.85185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29" y="4132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267 -0.5607 L -5.55556E-7 2.03892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42" y="2802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0121 -0.76899 L 4.72222E-6 -4.16924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69" y="3845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2951 -0.81173 L 0 -2.46914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76" y="4058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7136 -0.7892 L 5E-6 2.46914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4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7135 -0.78931 L 8.33333E-7 -4.71733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027 -0.68768 L 3.61111E-6 2.94717E-6 " pathEditMode="relative" rAng="0" ptsTypes="AA">
                                      <p:cBhvr>
                                        <p:cTn id="54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14" y="34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99"/>
                            </p:stCondLst>
                            <p:childTnLst>
                              <p:par>
                                <p:cTn id="7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9" grpId="0" animBg="1"/>
      <p:bldP spid="23" grpId="0" animBg="1"/>
      <p:bldP spid="27" grpId="0" animBg="1"/>
      <p:bldP spid="28" grpId="0" animBg="1"/>
      <p:bldP spid="50" grpId="0"/>
      <p:bldP spid="57" grpId="0"/>
      <p:bldP spid="57" grpId="1"/>
      <p:bldP spid="59" grpId="0" animBg="1"/>
      <p:bldP spid="60" grpId="0" animBg="1"/>
      <p:bldP spid="70" grpId="0" animBg="1"/>
      <p:bldP spid="74" grpId="0" animBg="1"/>
      <p:bldP spid="78" grpId="0" animBg="1"/>
      <p:bldP spid="7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会员管理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8510" y="2607412"/>
            <a:ext cx="2069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Member Management</a:t>
            </a:r>
            <a:endParaRPr lang="zh-CN" altLang="en-US" sz="1600" dirty="0">
              <a:solidFill>
                <a:srgbClr val="163A5A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会员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57" y="727311"/>
            <a:ext cx="8113486" cy="401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11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会员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80" y="728133"/>
            <a:ext cx="2500575" cy="42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79" y="885232"/>
            <a:ext cx="2077508" cy="394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045" y="919162"/>
            <a:ext cx="2132822" cy="3872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079559" y="2750868"/>
            <a:ext cx="3138204" cy="1598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校验（添加</a:t>
            </a:r>
            <a:r>
              <a:rPr lang="en-US" altLang="zh-CN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/</a:t>
            </a: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修改）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当会员编号及手机号码输入非数字时提示</a:t>
            </a: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当手机号码为非</a:t>
            </a:r>
            <a:r>
              <a:rPr lang="en-US" altLang="zh-CN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11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位数时提示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当有填入项为空时报错</a:t>
            </a:r>
          </a:p>
          <a:p>
            <a:pPr>
              <a:buFont typeface="Wingdings" panose="05000000000000000000" charset="0"/>
              <a:buNone/>
              <a:defRPr/>
            </a:pPr>
            <a:endParaRPr lang="zh-CN" altLang="en-US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79559" y="1557373"/>
            <a:ext cx="3138204" cy="9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添加会员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按钮弹出</a:t>
            </a:r>
            <a:r>
              <a:rPr lang="en-US" altLang="zh-CN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dialog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框，编辑信息后点提交按钮则成功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提交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12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 descr="J:\会员校验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46" y="1119250"/>
            <a:ext cx="1937623" cy="347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2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会员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37" y="913625"/>
            <a:ext cx="2342107" cy="399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矩形 44"/>
          <p:cNvSpPr/>
          <p:nvPr/>
        </p:nvSpPr>
        <p:spPr>
          <a:xfrm>
            <a:off x="4287990" y="913624"/>
            <a:ext cx="3138204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编辑功能</a:t>
            </a: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点击编辑按钮会显示当行信息，修改后提交则显示</a:t>
            </a:r>
            <a:endParaRPr lang="en-US" altLang="zh-CN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删除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功能</a:t>
            </a:r>
            <a:endParaRPr lang="zh-CN" altLang="en-US" sz="1100" noProof="1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点击删除功能实现单行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删除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弹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出框提示成功删除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13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J:\会员校验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133" y="768542"/>
            <a:ext cx="23368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5490539" y="2843433"/>
            <a:ext cx="3138204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积分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的获取与计算</a:t>
            </a:r>
            <a:endParaRPr lang="zh-CN" altLang="en-US" sz="1100" noProof="1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通过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手机号从订单管理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获取相应会员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的订单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量，计算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累加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积分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等级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和折扣的计算</a:t>
            </a: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通过最终积分得出相应的等级数和折扣数</a:t>
            </a:r>
          </a:p>
        </p:txBody>
      </p:sp>
      <p:pic>
        <p:nvPicPr>
          <p:cNvPr id="1026" name="Picture 2" descr="I:\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83" y="1922798"/>
            <a:ext cx="36957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45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913022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商品管理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539746" y="2590800"/>
            <a:ext cx="2316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63A5A"/>
                </a:solidFill>
                <a:ea typeface="微软雅黑" panose="020B0503020204020204" pitchFamily="34" charset="-122"/>
              </a:rPr>
              <a:t>Commodity </a:t>
            </a:r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Management</a:t>
            </a:r>
            <a:endParaRPr lang="zh-CN" altLang="en-US" sz="1600" dirty="0">
              <a:solidFill>
                <a:srgbClr val="163A5A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商品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30" y="754358"/>
            <a:ext cx="4450392" cy="20227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29" y="2864511"/>
            <a:ext cx="4450393" cy="20264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2" name="直接连接符 11"/>
          <p:cNvCxnSpPr/>
          <p:nvPr/>
        </p:nvCxnSpPr>
        <p:spPr>
          <a:xfrm>
            <a:off x="3167443" y="1006616"/>
            <a:ext cx="28083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977125" y="4834478"/>
            <a:ext cx="29345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790458" y="2395779"/>
            <a:ext cx="30815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499417" y="1922246"/>
            <a:ext cx="3138204" cy="1598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添加会员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点击“添加”按钮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弹出“添加菜单”对话框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在其中添加数据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添加后按“确定”按钮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返回到列表并新增数据</a:t>
            </a: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15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商品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8" y="1141137"/>
            <a:ext cx="4450393" cy="20264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直接连接符 9"/>
          <p:cNvCxnSpPr/>
          <p:nvPr/>
        </p:nvCxnSpPr>
        <p:spPr>
          <a:xfrm>
            <a:off x="921657" y="1730895"/>
            <a:ext cx="29345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32" y="2786917"/>
            <a:ext cx="4440821" cy="20210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33" y="1954181"/>
            <a:ext cx="4459964" cy="20177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3" name="直接连接符 12"/>
          <p:cNvCxnSpPr/>
          <p:nvPr/>
        </p:nvCxnSpPr>
        <p:spPr>
          <a:xfrm>
            <a:off x="3778371" y="4353052"/>
            <a:ext cx="35295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972894" y="2543104"/>
            <a:ext cx="286397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090081" y="1386324"/>
            <a:ext cx="2672178" cy="1598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编辑菜单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点击“编辑”按钮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弹出“编辑菜单”对话框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在其中编辑数据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添加后按“确定”按钮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返回到列表并修改数据</a:t>
            </a: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16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商品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57" y="778385"/>
            <a:ext cx="4450393" cy="20264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7" name="直接连接符 16"/>
          <p:cNvCxnSpPr/>
          <p:nvPr/>
        </p:nvCxnSpPr>
        <p:spPr>
          <a:xfrm>
            <a:off x="1395771" y="2758624"/>
            <a:ext cx="29345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57" y="2951798"/>
            <a:ext cx="4450393" cy="2026447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1401756" y="1651359"/>
            <a:ext cx="29345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373737" y="2056696"/>
            <a:ext cx="29345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395771" y="2474124"/>
            <a:ext cx="29345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409332" y="2618057"/>
            <a:ext cx="29345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5752730" y="1994607"/>
            <a:ext cx="2672178" cy="9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删除菜单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点击指定数据“删除”按钮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直接删除列表中指定数据</a:t>
            </a:r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17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订单管理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5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96139" y="2590800"/>
            <a:ext cx="1834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Order Management</a:t>
            </a:r>
            <a:endParaRPr lang="zh-CN" altLang="en-US" sz="1600" dirty="0">
              <a:solidFill>
                <a:srgbClr val="163A5A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订单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19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2" descr="J:\订单管理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714375"/>
            <a:ext cx="76263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椭圆 10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主目录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 hidden="1"/>
          <p:cNvSpPr txBox="1"/>
          <p:nvPr/>
        </p:nvSpPr>
        <p:spPr>
          <a:xfrm>
            <a:off x="786349" y="950663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发现问题</a:t>
            </a:r>
            <a:r>
              <a:rPr lang="zh-CN" altLang="en-US" sz="12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是解决问题的先决条件，但仅仅满足有提出问题是不够的，提出问题的目的是为了有效</a:t>
            </a:r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解决问题</a:t>
            </a:r>
            <a:r>
              <a:rPr lang="zh-CN" altLang="en-US" sz="12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。</a:t>
            </a:r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人</a:t>
            </a:r>
            <a:endParaRPr lang="en-US" altLang="zh-CN" sz="1200" dirty="0" smtClean="0">
              <a:latin typeface="方正兰亭细黑_GBK" panose="02000000000000000000" pitchFamily="2" charset="-122"/>
              <a:ea typeface="方正兰亭细黑_GBK" panose="02000000000000000000" pitchFamily="2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生就</a:t>
            </a:r>
            <a:r>
              <a:rPr lang="zh-CN" altLang="en-US" sz="12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是解决一系列问题的过程。个体克服生活、学习、实践中新的矛盾时的复杂心理活动</a:t>
            </a:r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，其中</a:t>
            </a:r>
            <a:r>
              <a:rPr lang="zh-CN" altLang="en-US" sz="12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主要是思维</a:t>
            </a:r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活</a:t>
            </a:r>
            <a:endParaRPr lang="en-US" altLang="zh-CN" sz="1200" dirty="0" smtClean="0">
              <a:latin typeface="方正兰亭细黑_GBK" panose="02000000000000000000" pitchFamily="2" charset="-122"/>
              <a:ea typeface="方正兰亭细黑_GBK" panose="02000000000000000000" pitchFamily="2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动</a:t>
            </a:r>
            <a:r>
              <a:rPr lang="zh-CN" altLang="en-US" sz="12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。教育心理学着重研究学生学习知识、应用知识中的问题解决。</a:t>
            </a:r>
            <a:endParaRPr lang="en-US" altLang="zh-CN" sz="1200" dirty="0" smtClean="0">
              <a:latin typeface="方正兰亭细黑_GBK" panose="02000000000000000000" pitchFamily="2" charset="-122"/>
              <a:ea typeface="方正兰亭细黑_GBK" panose="02000000000000000000" pitchFamily="2" charset="-122"/>
              <a:cs typeface="方正兰亭细黑_GBK_M" panose="02010600010101010101" pitchFamily="2" charset="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65217" y="3625855"/>
            <a:ext cx="908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ea typeface="微软雅黑" panose="020B0503020204020204" pitchFamily="34" charset="-122"/>
              </a:rPr>
              <a:t>商 品 管 理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782295" y="3626301"/>
            <a:ext cx="908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ea typeface="微软雅黑" panose="020B0503020204020204" pitchFamily="34" charset="-122"/>
              </a:rPr>
              <a:t>附加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ea typeface="微软雅黑" panose="020B0503020204020204" pitchFamily="34" charset="-122"/>
              </a:rPr>
              <a:t>&amp;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ea typeface="微软雅黑" panose="020B0503020204020204" pitchFamily="34" charset="-122"/>
              </a:rPr>
              <a:t>总结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74210" y="1770276"/>
            <a:ext cx="805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660763" y="1771020"/>
            <a:ext cx="908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订 单 管 理</a:t>
            </a:r>
            <a:endParaRPr lang="zh-CN" altLang="en-US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560427" y="1770275"/>
            <a:ext cx="908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会 员 管 理</a:t>
            </a:r>
            <a:endParaRPr lang="zh-CN" altLang="en-US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647185" y="3625855"/>
            <a:ext cx="7638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人事管理</a:t>
            </a:r>
            <a:endParaRPr lang="zh-CN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751479" y="1770273"/>
            <a:ext cx="908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成 本 管 理</a:t>
            </a:r>
            <a:endParaRPr lang="zh-CN" altLang="en-US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814999" y="3019059"/>
            <a:ext cx="7719401" cy="0"/>
            <a:chOff x="814999" y="3019059"/>
            <a:chExt cx="7719401" cy="0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814999" y="3019059"/>
              <a:ext cx="3062193" cy="0"/>
            </a:xfrm>
            <a:prstGeom prst="line">
              <a:avLst/>
            </a:prstGeom>
            <a:ln w="76200">
              <a:solidFill>
                <a:srgbClr val="163A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3784843" y="3019059"/>
              <a:ext cx="4749557" cy="0"/>
            </a:xfrm>
            <a:prstGeom prst="line">
              <a:avLst/>
            </a:prstGeom>
            <a:ln w="76200">
              <a:solidFill>
                <a:srgbClr val="163A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椭圆 34"/>
          <p:cNvSpPr/>
          <p:nvPr/>
        </p:nvSpPr>
        <p:spPr>
          <a:xfrm>
            <a:off x="689744" y="2578761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81983" y="28791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一</a:t>
            </a: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75" name="椭圆 34"/>
          <p:cNvSpPr/>
          <p:nvPr/>
        </p:nvSpPr>
        <p:spPr>
          <a:xfrm>
            <a:off x="2727445" y="2560543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1" name="椭圆 34"/>
          <p:cNvSpPr/>
          <p:nvPr/>
        </p:nvSpPr>
        <p:spPr>
          <a:xfrm>
            <a:off x="4827781" y="2618451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2" name="椭圆 34"/>
          <p:cNvSpPr/>
          <p:nvPr/>
        </p:nvSpPr>
        <p:spPr>
          <a:xfrm>
            <a:off x="6918497" y="2662507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 rot="10800000">
            <a:off x="3802426" y="2737005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4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5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 rot="10800000">
            <a:off x="5842648" y="2760028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7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8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 rot="10800000">
            <a:off x="7919504" y="2727406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0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1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2806860" y="28343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三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911650" y="28343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63A5A"/>
                </a:solidFill>
                <a:ea typeface="微软雅黑" panose="020B0503020204020204" pitchFamily="34" charset="-122"/>
              </a:rPr>
              <a:t>四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907196" y="28633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五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951872" y="28891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63A5A"/>
                </a:solidFill>
                <a:ea typeface="微软雅黑" panose="020B0503020204020204" pitchFamily="34" charset="-122"/>
              </a:rPr>
              <a:t>六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997912" y="29086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七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028728" y="28637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63A5A"/>
                </a:solidFill>
                <a:ea typeface="微软雅黑" panose="020B0503020204020204" pitchFamily="34" charset="-122"/>
              </a:rPr>
              <a:t>八</a:t>
            </a:r>
          </a:p>
        </p:txBody>
      </p:sp>
      <p:grpSp>
        <p:nvGrpSpPr>
          <p:cNvPr id="99" name="组合 98"/>
          <p:cNvGrpSpPr/>
          <p:nvPr/>
        </p:nvGrpSpPr>
        <p:grpSpPr>
          <a:xfrm rot="10800000">
            <a:off x="1712150" y="2691082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0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1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821374" y="28343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二</a:t>
            </a:r>
            <a:endParaRPr lang="zh-CN" altLang="en-US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5705439" y="3625855"/>
            <a:ext cx="908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ea typeface="微软雅黑" panose="020B0503020204020204" pitchFamily="34" charset="-122"/>
              </a:rPr>
              <a:t>库 存 管 理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2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94" grpId="0"/>
      <p:bldP spid="24" grpId="0"/>
      <p:bldP spid="12" grpId="0"/>
      <p:bldP spid="66" grpId="0"/>
      <p:bldP spid="67" grpId="0"/>
      <p:bldP spid="68" grpId="0"/>
      <p:bldP spid="69" grpId="0"/>
      <p:bldP spid="70" grpId="0"/>
      <p:bldP spid="71" grpId="0"/>
      <p:bldP spid="73" grpId="0" animBg="1"/>
      <p:bldP spid="74" grpId="0"/>
      <p:bldP spid="75" grpId="0" animBg="1"/>
      <p:bldP spid="81" grpId="0" animBg="1"/>
      <p:bldP spid="82" grpId="0" animBg="1"/>
      <p:bldP spid="92" grpId="0"/>
      <p:bldP spid="93" grpId="0"/>
      <p:bldP spid="95" grpId="0"/>
      <p:bldP spid="96" grpId="0"/>
      <p:bldP spid="97" grpId="0"/>
      <p:bldP spid="98" grpId="0"/>
      <p:bldP spid="102" grpId="0"/>
      <p:bldP spid="10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订单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F:\东软\Vue.js\文档\订单详情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57" y="860971"/>
            <a:ext cx="7343776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469443" y="3427406"/>
            <a:ext cx="2672178" cy="9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查看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信息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 “查看”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按钮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可查看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列表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中指定数据</a:t>
            </a: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20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J:\查询订单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57" y="791701"/>
            <a:ext cx="7296151" cy="193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I:\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24" y="3282918"/>
            <a:ext cx="7708901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5486877" y="2354638"/>
            <a:ext cx="29622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查询</a:t>
            </a: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输入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订单标号  或者  买家姓名</a:t>
            </a:r>
            <a:endParaRPr lang="en-US" altLang="zh-CN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点击搜索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于列表中列出指定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数据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8" grpId="0"/>
      <p:bldP spid="8" grpId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库存管理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78587" y="2153595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6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41769" y="2590800"/>
            <a:ext cx="2142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Inventory Management</a:t>
            </a:r>
            <a:endParaRPr lang="zh-CN" altLang="en-US" sz="1600" dirty="0">
              <a:solidFill>
                <a:srgbClr val="163A5A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>
            <a:hlinkClick r:id="rId3" action="ppaction://hlinksldjump"/>
          </p:cNvPr>
          <p:cNvSpPr/>
          <p:nvPr/>
        </p:nvSpPr>
        <p:spPr>
          <a:xfrm>
            <a:off x="2891930" y="960709"/>
            <a:ext cx="727041" cy="72704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椭圆 25">
            <a:hlinkClick r:id="rId4" action="ppaction://hlinksldjump"/>
          </p:cNvPr>
          <p:cNvSpPr/>
          <p:nvPr/>
        </p:nvSpPr>
        <p:spPr>
          <a:xfrm>
            <a:off x="2882455" y="1893258"/>
            <a:ext cx="727041" cy="72704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椭圆 22">
            <a:hlinkClick r:id="rId5" action="ppaction://hlinksldjump"/>
          </p:cNvPr>
          <p:cNvSpPr/>
          <p:nvPr/>
        </p:nvSpPr>
        <p:spPr>
          <a:xfrm>
            <a:off x="2903361" y="2884930"/>
            <a:ext cx="727041" cy="72704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库存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22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84268" y="2082849"/>
            <a:ext cx="1335946" cy="13359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163A5A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163A5A"/>
                  </a:solidFill>
                  <a:latin typeface="方正兰亭粗黑简体" panose="02010600030101010101" charset="-122"/>
                  <a:ea typeface="方正兰亭粗黑简体" panose="02010600030101010101" charset="-122"/>
                </a:rPr>
                <a:t>四</a:t>
              </a:r>
              <a:r>
                <a:rPr lang="zh-CN" altLang="en-US" b="1" dirty="0" smtClean="0">
                  <a:solidFill>
                    <a:srgbClr val="163A5A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大</a:t>
              </a:r>
              <a:r>
                <a:rPr lang="zh-CN" altLang="en-US" b="1" dirty="0" smtClean="0">
                  <a:solidFill>
                    <a:srgbClr val="163A5A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功能</a:t>
              </a:r>
              <a:endParaRPr lang="zh-CN" altLang="en-US" b="1" dirty="0">
                <a:solidFill>
                  <a:srgbClr val="163A5A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15" name="左大括号 14"/>
          <p:cNvSpPr/>
          <p:nvPr/>
        </p:nvSpPr>
        <p:spPr>
          <a:xfrm>
            <a:off x="2234975" y="1269466"/>
            <a:ext cx="370707" cy="2934157"/>
          </a:xfrm>
          <a:prstGeom prst="leftBrace">
            <a:avLst/>
          </a:prstGeom>
          <a:ln w="38100">
            <a:solidFill>
              <a:schemeClr val="tx1"/>
            </a:solidFill>
          </a:ln>
          <a:effectLst>
            <a:outerShdw blurRad="139700" dist="63500" dir="8100000" sx="98000" sy="98000" algn="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hlinkClick r:id="rId6" action="ppaction://hlinksldjump"/>
          </p:cNvPr>
          <p:cNvSpPr/>
          <p:nvPr/>
        </p:nvSpPr>
        <p:spPr>
          <a:xfrm>
            <a:off x="2882456" y="3840161"/>
            <a:ext cx="727041" cy="72704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03361" y="2080984"/>
            <a:ext cx="70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zh-CN" altLang="en-US" sz="1600" b="1" dirty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查询</a:t>
            </a:r>
            <a:endParaRPr lang="zh-CN" altLang="en-US" sz="1600" b="1" dirty="0">
              <a:solidFill>
                <a:prstClr val="white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25004" y="3056183"/>
            <a:ext cx="819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163A5A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 </a:t>
            </a:r>
            <a:r>
              <a:rPr lang="zh-CN" altLang="en-US" sz="1600" b="1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添加</a:t>
            </a:r>
            <a:endParaRPr lang="zh-CN" altLang="en-US" sz="16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82456" y="4034346"/>
            <a:ext cx="745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zh-CN" altLang="en-US" sz="1600" b="1" dirty="0" smtClean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编辑</a:t>
            </a:r>
            <a:endParaRPr lang="zh-CN" altLang="en-US" sz="1600" b="1" dirty="0">
              <a:solidFill>
                <a:prstClr val="white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22588" y="1108787"/>
            <a:ext cx="4046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可以查看库存信息，包括库存编号，货物名称，操作时间，操作人</a:t>
            </a:r>
            <a:endParaRPr lang="zh-CN" altLang="en-US" sz="1100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78004" y="2991447"/>
            <a:ext cx="4046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可以添加库存信息（包括</a:t>
            </a:r>
            <a:r>
              <a:rPr lang="zh-CN" altLang="en-US" sz="1100" dirty="0">
                <a:solidFill>
                  <a:srgbClr val="163A5A"/>
                </a:solidFill>
                <a:ea typeface="微软雅黑" panose="020B0503020204020204" pitchFamily="34" charset="-122"/>
              </a:rPr>
              <a:t>库存编号，货物名称，操作时间，操作</a:t>
            </a:r>
            <a:r>
              <a:rPr lang="zh-CN" altLang="en-US" sz="11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人）并存入状态管理的数据中。</a:t>
            </a:r>
            <a:endParaRPr lang="zh-CN" altLang="en-US" sz="1100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12776" y="3946016"/>
            <a:ext cx="4046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可以编辑每一条库存</a:t>
            </a:r>
            <a:r>
              <a:rPr lang="zh-CN" altLang="en-US" sz="1100" dirty="0">
                <a:solidFill>
                  <a:srgbClr val="163A5A"/>
                </a:solidFill>
                <a:ea typeface="微软雅黑" panose="020B0503020204020204" pitchFamily="34" charset="-122"/>
              </a:rPr>
              <a:t>信息（包括库存编号，货物名称，操作时间，操作人</a:t>
            </a:r>
            <a:r>
              <a:rPr lang="zh-CN" altLang="en-US" sz="11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）并把更改后的信息存入状态管理的数据中。</a:t>
            </a:r>
            <a:endParaRPr lang="zh-CN" altLang="en-US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78005" y="2010343"/>
            <a:ext cx="4046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可以根据货物名称进行查询，查询结果会显示在列表中（</a:t>
            </a:r>
            <a:r>
              <a:rPr lang="zh-CN" altLang="en-US" sz="11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包括</a:t>
            </a:r>
            <a:r>
              <a:rPr lang="zh-CN" altLang="en-US" sz="1100" dirty="0">
                <a:solidFill>
                  <a:srgbClr val="163A5A"/>
                </a:solidFill>
                <a:ea typeface="微软雅黑" panose="020B0503020204020204" pitchFamily="34" charset="-122"/>
              </a:rPr>
              <a:t>库存编号，货物名称，操作时间，操作</a:t>
            </a:r>
            <a:r>
              <a:rPr lang="zh-CN" altLang="en-US" sz="11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人</a:t>
            </a:r>
            <a:r>
              <a:rPr lang="zh-CN" altLang="en-US" sz="11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）</a:t>
            </a:r>
            <a:endParaRPr lang="zh-CN" altLang="en-US" sz="1100" dirty="0">
              <a:solidFill>
                <a:srgbClr val="163A5A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93886" y="1196995"/>
            <a:ext cx="70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zh-CN" altLang="en-US" sz="1600" b="1" dirty="0" smtClean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查看</a:t>
            </a:r>
            <a:endParaRPr lang="zh-CN" altLang="en-US" sz="1600" b="1" dirty="0">
              <a:solidFill>
                <a:prstClr val="white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6" grpId="0" bldLvl="0" animBg="1"/>
      <p:bldP spid="23" grpId="0" bldLvl="0" animBg="1"/>
      <p:bldP spid="51" grpId="0" animBg="1"/>
      <p:bldP spid="52" grpId="0"/>
      <p:bldP spid="15" grpId="0" animBg="1"/>
      <p:bldP spid="16" grpId="0" bldLvl="0" animBg="1"/>
      <p:bldP spid="17" grpId="0"/>
      <p:bldP spid="18" grpId="0"/>
      <p:bldP spid="19" grpId="0"/>
      <p:bldP spid="20" grpId="0"/>
      <p:bldP spid="21" grpId="0"/>
      <p:bldP spid="22" grpId="0"/>
      <p:bldP spid="25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7650" y="1106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查看状态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C:\Program Files\feiq\Recv Files\1\查看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671228"/>
            <a:ext cx="8353425" cy="415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弧形箭头 2">
            <a:hlinkClick r:id="rId3" action="ppaction://hlinksldjump"/>
          </p:cNvPr>
          <p:cNvSpPr/>
          <p:nvPr/>
        </p:nvSpPr>
        <p:spPr>
          <a:xfrm>
            <a:off x="8877300" y="4650353"/>
            <a:ext cx="209550" cy="34837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7650" y="1106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查询</a:t>
            </a:r>
            <a:r>
              <a:rPr lang="zh-CN" altLang="en-US" dirty="0" smtClean="0"/>
              <a:t>状态</a:t>
            </a:r>
            <a:endParaRPr lang="zh-CN" altLang="en-US" dirty="0"/>
          </a:p>
        </p:txBody>
      </p:sp>
      <p:sp>
        <p:nvSpPr>
          <p:cNvPr id="3" name="右弧形箭头 2">
            <a:hlinkClick r:id="rId2" action="ppaction://hlinksldjump"/>
          </p:cNvPr>
          <p:cNvSpPr/>
          <p:nvPr/>
        </p:nvSpPr>
        <p:spPr>
          <a:xfrm>
            <a:off x="8877300" y="4650353"/>
            <a:ext cx="209550" cy="34837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074" name="Picture 2" descr="I:\东软暑假\库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96" y="606714"/>
            <a:ext cx="8506697" cy="147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46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7650" y="110609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添加状态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" y="609600"/>
            <a:ext cx="1276350" cy="590550"/>
          </a:xfrm>
          <a:prstGeom prst="rect">
            <a:avLst/>
          </a:prstGeom>
        </p:spPr>
      </p:pic>
      <p:pic>
        <p:nvPicPr>
          <p:cNvPr id="2050" name="Picture 2" descr="C:\Program Files\feiq\Recv Files\1\添加前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9" y="221733"/>
            <a:ext cx="3228975" cy="485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Program Files\feiq\Recv Files\1\添加时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41" y="110609"/>
            <a:ext cx="3044822" cy="49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Program Files\feiq\Recv Files\1\添加后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1599428"/>
            <a:ext cx="8886825" cy="1210447"/>
          </a:xfrm>
          <a:prstGeom prst="rect">
            <a:avLst/>
          </a:prstGeom>
          <a:noFill/>
          <a:effectLst>
            <a:glow rad="25400">
              <a:schemeClr val="bg1">
                <a:alpha val="40000"/>
              </a:schemeClr>
            </a:glow>
            <a:outerShdw blurRad="50800" dist="508000" dir="5400000" algn="t" rotWithShape="0">
              <a:prstClr val="black">
                <a:alpha val="40000"/>
              </a:prstClr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弧形箭头 3">
            <a:hlinkClick r:id="rId6" action="ppaction://hlinksldjump"/>
          </p:cNvPr>
          <p:cNvSpPr/>
          <p:nvPr/>
        </p:nvSpPr>
        <p:spPr>
          <a:xfrm>
            <a:off x="8610600" y="4552950"/>
            <a:ext cx="228600" cy="38004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72175" y="609600"/>
            <a:ext cx="2200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通过</a:t>
            </a:r>
            <a:r>
              <a:rPr lang="en-US" altLang="zh-CN" sz="1400" dirty="0" err="1" smtClean="0"/>
              <a:t>vuex</a:t>
            </a:r>
            <a:r>
              <a:rPr lang="zh-CN" altLang="en-US" sz="1400" dirty="0" smtClean="0"/>
              <a:t>进行数据更新</a:t>
            </a:r>
            <a:endParaRPr lang="zh-CN" altLang="en-US" sz="1400" dirty="0"/>
          </a:p>
        </p:txBody>
      </p:sp>
      <p:sp>
        <p:nvSpPr>
          <p:cNvPr id="3" name="右箭头 2">
            <a:hlinkClick r:id="rId7" action="ppaction://hlinksldjump"/>
          </p:cNvPr>
          <p:cNvSpPr/>
          <p:nvPr/>
        </p:nvSpPr>
        <p:spPr>
          <a:xfrm>
            <a:off x="7981950" y="763488"/>
            <a:ext cx="1905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85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385" decel="100000"/>
                                        <p:tgtEl>
                                          <p:spTgt spid="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385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385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16" y="1163598"/>
            <a:ext cx="38100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65416" y="36517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数据源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6008" y="434709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用户在视图层进行修改，导致状态变化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1758" y="4191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响应状态变化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714500" y="857250"/>
            <a:ext cx="346918" cy="34691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1181100" y="3733800"/>
            <a:ext cx="247650" cy="61329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3856926" y="3343276"/>
            <a:ext cx="391224" cy="39052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u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761" y="685800"/>
            <a:ext cx="5251636" cy="41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751771" y="234434"/>
            <a:ext cx="505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通过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方法把状态传给</a:t>
            </a:r>
            <a:r>
              <a:rPr lang="en-US" altLang="zh-CN" dirty="0" smtClean="0"/>
              <a:t>Mutations</a:t>
            </a:r>
            <a:r>
              <a:rPr lang="zh-CN" altLang="en-US" dirty="0" smtClean="0"/>
              <a:t>，然后</a:t>
            </a:r>
            <a:r>
              <a:rPr lang="en-US" altLang="zh-CN" dirty="0" smtClean="0"/>
              <a:t>Mutations</a:t>
            </a:r>
            <a:r>
              <a:rPr lang="zh-CN" altLang="en-US" dirty="0" smtClean="0"/>
              <a:t>改变</a:t>
            </a:r>
            <a:r>
              <a:rPr lang="en-US" altLang="zh-CN" dirty="0" smtClean="0"/>
              <a:t>State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4895850" y="788432"/>
            <a:ext cx="800100" cy="125944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右弧形箭头 20">
            <a:hlinkClick r:id="rId4" action="ppaction://hlinksldjump"/>
          </p:cNvPr>
          <p:cNvSpPr/>
          <p:nvPr/>
        </p:nvSpPr>
        <p:spPr>
          <a:xfrm>
            <a:off x="8620125" y="4438650"/>
            <a:ext cx="266700" cy="3750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7650" y="1106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编辑</a:t>
            </a:r>
            <a:r>
              <a:rPr lang="zh-CN" altLang="en-US" dirty="0" smtClean="0"/>
              <a:t>状态</a:t>
            </a:r>
            <a:endParaRPr lang="zh-CN" altLang="en-US" dirty="0"/>
          </a:p>
        </p:txBody>
      </p:sp>
      <p:pic>
        <p:nvPicPr>
          <p:cNvPr id="3074" name="Picture 2" descr="C:\Program Files\feiq\Recv Files\1\编辑前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4" y="224909"/>
            <a:ext cx="3279697" cy="48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35" y="738188"/>
            <a:ext cx="80962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C:\Program Files\feiq\Recv Files\1\编辑时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589" y="186809"/>
            <a:ext cx="3457035" cy="482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Program Files\feiq\Recv Files\1\编辑后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207641"/>
            <a:ext cx="8896350" cy="797497"/>
          </a:xfrm>
          <a:prstGeom prst="rect">
            <a:avLst/>
          </a:prstGeom>
          <a:noFill/>
          <a:effectLst>
            <a:glow rad="127000">
              <a:schemeClr val="bg1">
                <a:alpha val="91000"/>
              </a:schemeClr>
            </a:glow>
            <a:outerShdw blurRad="50800" dist="4572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箭头 2">
            <a:hlinkClick r:id="rId6" action="ppaction://hlinksldjump"/>
          </p:cNvPr>
          <p:cNvSpPr/>
          <p:nvPr/>
        </p:nvSpPr>
        <p:spPr>
          <a:xfrm>
            <a:off x="8608219" y="4822031"/>
            <a:ext cx="459581" cy="227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07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4" tmFilter="0, 0; 0.125,0.2665; 0.25,0.4; 0.375,0.465; 0.5,0.5;  0.625,0.535; 0.75,0.6; 0.875,0.7335; 1,1">
                                          <p:stCondLst>
                                            <p:cond delay="49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62" decel="50000">
                                          <p:stCondLst>
                                            <p:cond delay="253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成本管理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757598" y="2623736"/>
            <a:ext cx="171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63A5A"/>
                </a:solidFill>
                <a:ea typeface="微软雅黑" panose="020B0503020204020204" pitchFamily="34" charset="-122"/>
              </a:rPr>
              <a:t>Cost Management</a:t>
            </a:r>
            <a:endParaRPr lang="en-US" altLang="zh-CN" sz="1600" dirty="0"/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78827" y="2153595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7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成本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38" y="670406"/>
            <a:ext cx="7276523" cy="435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成本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29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04635" y="3752964"/>
            <a:ext cx="2672178" cy="7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查看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信息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点击收缩按钮列出相应表单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项目简介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007250" y="2590800"/>
            <a:ext cx="1211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63A5A"/>
                </a:solidFill>
                <a:ea typeface="微软雅黑" panose="020B0503020204020204" pitchFamily="34" charset="-122"/>
              </a:rPr>
              <a:t>Project brief</a:t>
            </a:r>
            <a:endParaRPr lang="zh-CN" altLang="en-US" sz="1600" dirty="0">
              <a:solidFill>
                <a:srgbClr val="163A5A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成本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80" y="693387"/>
            <a:ext cx="7657411" cy="4325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59" y="1071252"/>
            <a:ext cx="8735282" cy="356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30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J:\东软\Vue.js\文档\捕获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49" y="989171"/>
            <a:ext cx="7759701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J:\东软\Vue.js\文档\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601946"/>
            <a:ext cx="772795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9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8)">
                                      <p:cBhvr>
                                        <p:cTn id="43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成本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31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074" name="Picture 2" descr="J:\东软\Vue.js\文档\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5" y="1605180"/>
            <a:ext cx="6819901" cy="56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200405" y="812636"/>
            <a:ext cx="5428338" cy="7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编辑</a:t>
            </a: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信息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点击编辑出现相应输入框，修改信息后点击完成按钮成功编辑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0775" y="3936344"/>
            <a:ext cx="3962400" cy="9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新增</a:t>
            </a: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信息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点击“新增其他”出现弹出框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编辑点击确定成功新增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2050" name="Picture 2" descr="J:\成本增加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99" y="820584"/>
            <a:ext cx="8491001" cy="269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4033817" y="3659030"/>
            <a:ext cx="3761513" cy="7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校验</a:t>
            </a: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信息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输入错误时  弹出“新增失败”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2051" name="Picture 3" descr="J:\成本增加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99" y="855880"/>
            <a:ext cx="76454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8" grpId="0"/>
      <p:bldP spid="10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9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附加   总结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757598" y="2599266"/>
            <a:ext cx="2066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63A5A"/>
                </a:solidFill>
                <a:ea typeface="微软雅黑" panose="020B0503020204020204" pitchFamily="34" charset="-122"/>
              </a:rPr>
              <a:t>Additional &amp; </a:t>
            </a:r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Summary</a:t>
            </a:r>
            <a:endParaRPr lang="en-US" altLang="zh-CN" sz="1600" dirty="0"/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69949" y="2147263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8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609697" y="2221056"/>
            <a:ext cx="3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&amp;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AppData\Roaming\feiq\RichOle\3894663637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63" y="746398"/>
            <a:ext cx="7667274" cy="414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首页</a:t>
            </a:r>
          </a:p>
        </p:txBody>
      </p:sp>
      <p:sp>
        <p:nvSpPr>
          <p:cNvPr id="13" name="矩形 12"/>
          <p:cNvSpPr/>
          <p:nvPr/>
        </p:nvSpPr>
        <p:spPr>
          <a:xfrm>
            <a:off x="1100166" y="1357781"/>
            <a:ext cx="1838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  <a:cs typeface="+mn-ea"/>
              </a:rPr>
              <a:t>当密码未输入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  <a:cs typeface="+mn-ea"/>
              </a:rPr>
              <a:t>或者</a:t>
            </a: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  <a:cs typeface="+mn-ea"/>
              </a:rPr>
              <a:t>输入出错时</a:t>
            </a:r>
          </a:p>
          <a:p>
            <a:pPr marL="285750" indent="-285750">
              <a:buFont typeface="Wingdings" panose="05000000000000000000" charset="0"/>
              <a:buChar char="Ø"/>
              <a:defRPr/>
            </a:pPr>
            <a:endParaRPr lang="zh-CN" altLang="en-US" sz="1400" noProof="1">
              <a:solidFill>
                <a:schemeClr val="bg1">
                  <a:lumMod val="75000"/>
                </a:schemeClr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33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9" y="875098"/>
            <a:ext cx="4125989" cy="386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79" y="812212"/>
            <a:ext cx="8283637" cy="379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系统说明</a:t>
            </a:r>
          </a:p>
        </p:txBody>
      </p:sp>
      <p:sp>
        <p:nvSpPr>
          <p:cNvPr id="10" name="矩形 9"/>
          <p:cNvSpPr/>
          <p:nvPr/>
        </p:nvSpPr>
        <p:spPr>
          <a:xfrm>
            <a:off x="5868143" y="3656138"/>
            <a:ext cx="26666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成功登陆后跳转到系统说明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侧边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导航栏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进入相应功能界面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34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J:\个人信息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28" y="681065"/>
            <a:ext cx="7561943" cy="421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个人信息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155676" y="2487385"/>
            <a:ext cx="2144502" cy="1383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修改个人信息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点击“编辑”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 跳转到 编辑框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修改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后点“提交”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即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可成功修改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68" y="707796"/>
            <a:ext cx="4405886" cy="4157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35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95845" y="1594656"/>
            <a:ext cx="214450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跳转</a:t>
            </a: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点击“首页”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 跳转到个人信息页面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换肤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36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C:\Users\admin\AppData\Roaming\feiq\RichOle\2741304214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73" y="1714084"/>
            <a:ext cx="141922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3929883" y="1150250"/>
            <a:ext cx="214450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退出登录</a:t>
            </a: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点击“退出登录”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 跳转回登录界面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38875" y="2542641"/>
            <a:ext cx="214450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切换主题</a:t>
            </a: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点击“切换主题”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 跳转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2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562100"/>
            <a:ext cx="6743700" cy="2019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9" y="871978"/>
            <a:ext cx="7281333" cy="31704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3" y="1123163"/>
            <a:ext cx="7281333" cy="317115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15" y="1375848"/>
            <a:ext cx="7281333" cy="317497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换肤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37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38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组长</a:t>
            </a:r>
            <a:r>
              <a:rPr lang="en-US" altLang="zh-CN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李安妮</a:t>
            </a:r>
            <a:endParaRPr lang="en-US" altLang="zh-CN" sz="2000" b="1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8957" y="1461114"/>
            <a:ext cx="7311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        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刚刚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完成了项目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我有很多感触。首先，在开始项目之前我刚完成了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element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以及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框架的初步学习（包括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-resource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-router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-cli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脚手架等）。因为刚学不久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用起来不怎么顺手，有点手忙脚乱的感觉，但是通过实践之后，我已经慢慢了解了整个过程。学会了在做项目的时候，要自行摸索，才记忆深刻。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39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组员</a:t>
            </a:r>
            <a:r>
              <a:rPr lang="en-US" altLang="zh-CN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彭子圆</a:t>
            </a:r>
            <a:endParaRPr lang="en-US" altLang="zh-CN" sz="2000" b="1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8957" y="1461114"/>
            <a:ext cx="7311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        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、在本次实训之前，对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es6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只有初步了解，经过实训之后，对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的使用更加熟悉。</a:t>
            </a:r>
          </a:p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、不仅认识到团队合作的重要性，还培养了我们独立思考的能力，学会自己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寻求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解决办法，不断提升自身能力，自己动手，丰衣足食</a:t>
            </a:r>
          </a:p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、细心细心再细心！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4575050" y="3747640"/>
            <a:ext cx="500908" cy="500908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717380" y="3971951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552263" y="3972310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255929" y="4090649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175518" y="3976970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3062244" y="3969465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553278" y="4100872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850333" y="4004076"/>
            <a:ext cx="250454" cy="250454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726981" y="3970669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151556" y="3978724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359742" y="4027860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900741" y="3788166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2070359" y="4101156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506355" y="3824263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206031" y="3916110"/>
            <a:ext cx="322151" cy="322151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075958" y="3968847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206867" y="3972180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921657" y="4103412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772349" y="3788909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690644" y="4025243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6193490" y="3831458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7730460" y="3962886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264428" y="1152525"/>
            <a:ext cx="6847285" cy="2795588"/>
            <a:chOff x="1264428" y="1152525"/>
            <a:chExt cx="6847285" cy="2795588"/>
          </a:xfrm>
        </p:grpSpPr>
        <p:sp>
          <p:nvSpPr>
            <p:cNvPr id="8" name="圆角矩形 7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圆角矩形 8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0" name="TextBox 28"/>
          <p:cNvSpPr txBox="1"/>
          <p:nvPr/>
        </p:nvSpPr>
        <p:spPr bwMode="auto">
          <a:xfrm>
            <a:off x="1556639" y="2275797"/>
            <a:ext cx="1677591" cy="95564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 smtClean="0">
                <a:ln w="18415" cmpd="sng">
                  <a:noFill/>
                  <a:prstDash val="solid"/>
                </a:ln>
                <a:solidFill>
                  <a:srgbClr val="163A5A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项目</a:t>
            </a:r>
            <a:endParaRPr lang="en-US" altLang="zh-CN" sz="3600" b="1" kern="0" dirty="0" smtClean="0">
              <a:ln w="18415" cmpd="sng">
                <a:noFill/>
                <a:prstDash val="solid"/>
              </a:ln>
              <a:solidFill>
                <a:srgbClr val="163A5A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 smtClean="0">
                <a:ln w="18415" cmpd="sng">
                  <a:noFill/>
                  <a:prstDash val="solid"/>
                </a:ln>
                <a:solidFill>
                  <a:srgbClr val="163A5A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简介</a:t>
            </a:r>
            <a:endParaRPr lang="zh-CN" altLang="en-US" sz="3600" b="1" kern="0" dirty="0">
              <a:ln w="18415" cmpd="sng">
                <a:noFill/>
                <a:prstDash val="solid"/>
              </a:ln>
              <a:solidFill>
                <a:srgbClr val="163A5A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项目</a:t>
            </a:r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简介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62589" y="1857821"/>
            <a:ext cx="4046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本项目为餐饮后台管理系统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，随信息技术的发展，当代的餐饮业也需要一个后台管理系统对相关人事，会员，原料等进行协助管理，本系统旨在帮助用户分类管理营业所需的各个事项，让用户能够简单方便的管理业务。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本系统模块包括：用户登录，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人事管理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，会员管理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，商品管理，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订单管理，库存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，成本管理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突出技术有：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vueJs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框架；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Router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页面跳转；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Vuex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数据共享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25205" y="981075"/>
            <a:ext cx="1565482" cy="209550"/>
          </a:xfrm>
          <a:custGeom>
            <a:avLst/>
            <a:gdLst>
              <a:gd name="connsiteX0" fmla="*/ 0 w 1565482"/>
              <a:gd name="connsiteY0" fmla="*/ 0 h 247650"/>
              <a:gd name="connsiteX1" fmla="*/ 1565482 w 1565482"/>
              <a:gd name="connsiteY1" fmla="*/ 0 h 247650"/>
              <a:gd name="connsiteX2" fmla="*/ 1565482 w 1565482"/>
              <a:gd name="connsiteY2" fmla="*/ 247650 h 247650"/>
              <a:gd name="connsiteX3" fmla="*/ 0 w 1565482"/>
              <a:gd name="connsiteY3" fmla="*/ 247650 h 247650"/>
              <a:gd name="connsiteX4" fmla="*/ 0 w 1565482"/>
              <a:gd name="connsiteY4" fmla="*/ 0 h 247650"/>
              <a:gd name="connsiteX0-1" fmla="*/ 0 w 1565482"/>
              <a:gd name="connsiteY0-2" fmla="*/ 0 h 247650"/>
              <a:gd name="connsiteX1-3" fmla="*/ 1298782 w 1565482"/>
              <a:gd name="connsiteY1-4" fmla="*/ 0 h 247650"/>
              <a:gd name="connsiteX2-5" fmla="*/ 1565482 w 1565482"/>
              <a:gd name="connsiteY2-6" fmla="*/ 247650 h 247650"/>
              <a:gd name="connsiteX3-7" fmla="*/ 0 w 1565482"/>
              <a:gd name="connsiteY3-8" fmla="*/ 247650 h 247650"/>
              <a:gd name="connsiteX4-9" fmla="*/ 0 w 1565482"/>
              <a:gd name="connsiteY4-10" fmla="*/ 0 h 247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65482" h="247650">
                <a:moveTo>
                  <a:pt x="0" y="0"/>
                </a:moveTo>
                <a:lnTo>
                  <a:pt x="1298782" y="0"/>
                </a:lnTo>
                <a:lnTo>
                  <a:pt x="1565482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48617" y="990600"/>
            <a:ext cx="1370758" cy="1028700"/>
          </a:xfrm>
          <a:custGeom>
            <a:avLst/>
            <a:gdLst>
              <a:gd name="connsiteX0" fmla="*/ 0 w 1323133"/>
              <a:gd name="connsiteY0" fmla="*/ 0 h 1198669"/>
              <a:gd name="connsiteX1" fmla="*/ 1323133 w 1323133"/>
              <a:gd name="connsiteY1" fmla="*/ 0 h 1198669"/>
              <a:gd name="connsiteX2" fmla="*/ 1323133 w 1323133"/>
              <a:gd name="connsiteY2" fmla="*/ 1198669 h 1198669"/>
              <a:gd name="connsiteX3" fmla="*/ 0 w 1323133"/>
              <a:gd name="connsiteY3" fmla="*/ 1198669 h 1198669"/>
              <a:gd name="connsiteX4" fmla="*/ 0 w 1323133"/>
              <a:gd name="connsiteY4" fmla="*/ 0 h 1198669"/>
              <a:gd name="connsiteX0-1" fmla="*/ 0 w 1323133"/>
              <a:gd name="connsiteY0-2" fmla="*/ 0 h 1198669"/>
              <a:gd name="connsiteX1-3" fmla="*/ 1323133 w 1323133"/>
              <a:gd name="connsiteY1-4" fmla="*/ 0 h 1198669"/>
              <a:gd name="connsiteX2-5" fmla="*/ 1085008 w 1323133"/>
              <a:gd name="connsiteY2-6" fmla="*/ 817669 h 1198669"/>
              <a:gd name="connsiteX3-7" fmla="*/ 0 w 1323133"/>
              <a:gd name="connsiteY3-8" fmla="*/ 1198669 h 1198669"/>
              <a:gd name="connsiteX4-9" fmla="*/ 0 w 1323133"/>
              <a:gd name="connsiteY4-10" fmla="*/ 0 h 1198669"/>
              <a:gd name="connsiteX0-11" fmla="*/ 47625 w 1370758"/>
              <a:gd name="connsiteY0-12" fmla="*/ 0 h 827194"/>
              <a:gd name="connsiteX1-13" fmla="*/ 1370758 w 1370758"/>
              <a:gd name="connsiteY1-14" fmla="*/ 0 h 827194"/>
              <a:gd name="connsiteX2-15" fmla="*/ 1132633 w 1370758"/>
              <a:gd name="connsiteY2-16" fmla="*/ 817669 h 827194"/>
              <a:gd name="connsiteX3-17" fmla="*/ 0 w 1370758"/>
              <a:gd name="connsiteY3-18" fmla="*/ 827194 h 827194"/>
              <a:gd name="connsiteX4-19" fmla="*/ 47625 w 1370758"/>
              <a:gd name="connsiteY4-20" fmla="*/ 0 h 827194"/>
              <a:gd name="connsiteX0-21" fmla="*/ 47625 w 1370758"/>
              <a:gd name="connsiteY0-22" fmla="*/ 0 h 836719"/>
              <a:gd name="connsiteX1-23" fmla="*/ 1370758 w 1370758"/>
              <a:gd name="connsiteY1-24" fmla="*/ 0 h 836719"/>
              <a:gd name="connsiteX2-25" fmla="*/ 875458 w 1370758"/>
              <a:gd name="connsiteY2-26" fmla="*/ 836719 h 836719"/>
              <a:gd name="connsiteX3-27" fmla="*/ 0 w 1370758"/>
              <a:gd name="connsiteY3-28" fmla="*/ 827194 h 836719"/>
              <a:gd name="connsiteX4-29" fmla="*/ 47625 w 1370758"/>
              <a:gd name="connsiteY4-30" fmla="*/ 0 h 8367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70758" h="836719">
                <a:moveTo>
                  <a:pt x="47625" y="0"/>
                </a:moveTo>
                <a:lnTo>
                  <a:pt x="1370758" y="0"/>
                </a:lnTo>
                <a:lnTo>
                  <a:pt x="875458" y="836719"/>
                </a:lnTo>
                <a:lnTo>
                  <a:pt x="0" y="827194"/>
                </a:lnTo>
                <a:lnTo>
                  <a:pt x="47625" y="0"/>
                </a:lnTo>
                <a:close/>
              </a:path>
            </a:pathLst>
          </a:custGeom>
          <a:solidFill>
            <a:srgbClr val="163A5A"/>
          </a:solidFill>
          <a:ln>
            <a:noFill/>
          </a:ln>
          <a:effectLst>
            <a:outerShdw blurRad="63500" dist="63500" sx="102000" sy="102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4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10" grpId="0"/>
      <p:bldP spid="13" grpId="0" animBg="1"/>
      <p:bldP spid="14" grpId="0"/>
      <p:bldP spid="17" grpId="0"/>
      <p:bldP spid="2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组员</a:t>
            </a:r>
            <a:r>
              <a:rPr lang="en-US" altLang="zh-CN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陈思渌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40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6371" y="1461114"/>
            <a:ext cx="7311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        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在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开始项目之前我刚完成了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element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以及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框架的初步学习（包括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-resource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-router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-cli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脚手架等）。出于使每个人都可以在各方面都练到手的初心，我们小组讨论一致认为要把重心放在练习新教的知识上，但之前的知识也需要得到练习，因此在参考老师案例以及比较讨论后我们决定做餐饮后台管理系统，分工很明确，一人一个模块，每个人都能练习到布局和新知识。在对待各自模块方面，虽说大部功能是一致的，但是我们每个人都有自己编写代码的方式和想法，所以实现功能的方式也是不一的，在项目过程中，我深刻感受到了团队这两个字，我们在遇到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问题</a:t>
            </a:r>
            <a:r>
              <a:rPr lang="zh-CN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时讨论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，有想法时提出，感觉很好。在我编写会员管理时，也围绕着它想了很多东西，但某些东西实现还是比较难的，这让我深觉知识还摄取不够，需继续努力学习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7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41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组员</a:t>
            </a:r>
            <a:r>
              <a:rPr lang="en-US" altLang="zh-CN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丁苗</a:t>
            </a:r>
            <a:endParaRPr lang="en-US" altLang="zh-CN" sz="2000" b="1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8957" y="1461114"/>
            <a:ext cx="73112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        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在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这次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的实训项目中，对于前端框架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有进一步了解加深。做项目之前学到的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ES6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webpack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在本次项目中也运用到了。做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实训时遇到挺多问题，比如切换主题刚开始是按照官网上打命令行进行，但是不成功，之后上网查询和询问老师后得到解决，下载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element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中的主题颜色，理解主题颜色的函数，从而成功的切换主题。对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的增改删的应用，从而对前端框架有更深的认识。希望之后自己保持对学习前端的热情。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808219" y="3276996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42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957" y="1461114"/>
            <a:ext cx="73112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        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在本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实训项目中，我们小组运用了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技术，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ES6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语法以及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Element-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ui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插件，还利用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GitHub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进行版本控制。</a:t>
            </a:r>
          </a:p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   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     通过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本次实训，我能基本掌握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ES6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语法，能更熟练地运用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Element-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ui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插件，能基本运用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框架，尤其对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vuex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有了进一步的理解。</a:t>
            </a:r>
          </a:p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我还学会了如何从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GitHub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上克隆项目，如何上传项目到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GitHub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上，以及其他一些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Git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命令。最后，我除了增强技术能力还加强了团</a:t>
            </a:r>
          </a:p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队意识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组员</a:t>
            </a:r>
            <a:r>
              <a:rPr lang="en-US" altLang="zh-CN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何青杏</a:t>
            </a:r>
            <a:endParaRPr lang="en-US" altLang="zh-CN" sz="2000" b="1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9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43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6371" y="1461114"/>
            <a:ext cx="7311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        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经过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这个项目，认识并了解单页应用，学到很多新知识，也初步掌握了如何用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路由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脚手架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,element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组件等去搭建一个项目，了解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vuex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的数据传递过程，也明白团队间使用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github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进行版本控制，最后的发布项目等等等。在做自己模块的时候遇到过很多问题，但好在组长都能把它们解决。感觉自己学习到了新知识。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83528" y="893991"/>
            <a:ext cx="2672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组员</a:t>
            </a:r>
            <a:r>
              <a:rPr lang="en-US" altLang="zh-CN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许浩林</a:t>
            </a:r>
            <a:endParaRPr lang="en-US" altLang="zh-CN" sz="2000" b="1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9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17840" y="183809"/>
            <a:ext cx="4221110" cy="4221110"/>
            <a:chOff x="1008115" y="2542722"/>
            <a:chExt cx="1360493" cy="1360493"/>
          </a:xfrm>
        </p:grpSpPr>
        <p:grpSp>
          <p:nvGrpSpPr>
            <p:cNvPr id="5" name="组合 4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同心圆 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357180" y="2796039"/>
              <a:ext cx="59540" cy="2678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48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164240" y="2385415"/>
            <a:ext cx="326243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谢谢您的观看</a:t>
            </a:r>
            <a:endParaRPr lang="zh-CN" altLang="en-US" sz="4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190875" y="2332464"/>
            <a:ext cx="3064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190874" y="2379651"/>
            <a:ext cx="3064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4822700" y="3747640"/>
            <a:ext cx="500908" cy="50090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965030" y="3971951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799913" y="3972310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503579" y="4090649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423168" y="3976970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309894" y="3969465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800928" y="4100872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097983" y="4004076"/>
            <a:ext cx="250454" cy="25045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974631" y="3970669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399206" y="3978724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607392" y="4027860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148391" y="3788166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318009" y="4101156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754005" y="3824263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453681" y="3916110"/>
            <a:ext cx="322151" cy="32215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323608" y="3968847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454517" y="3972180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169307" y="4103412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019999" y="3788909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938294" y="4025243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441140" y="3831458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978110" y="3962886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29853" y="1794457"/>
            <a:ext cx="3397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餐饮后台管理</a:t>
            </a:r>
            <a:r>
              <a:rPr lang="en-US" altLang="zh-CN" sz="3200" dirty="0" smtClean="0"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PPT</a:t>
            </a:r>
            <a:endParaRPr lang="zh-CN" altLang="en-US" sz="3200" dirty="0">
              <a:solidFill>
                <a:srgbClr val="00206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33162" y="289393"/>
            <a:ext cx="845906" cy="84590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5" y="433449"/>
            <a:ext cx="634629" cy="59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8142 -0.76365 L 4.72222E-6 -2.95588E-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80" y="38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250"/>
                            </p:stCondLst>
                            <p:childTnLst>
                              <p:par>
                                <p:cTn id="126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小组分工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pic>
        <p:nvPicPr>
          <p:cNvPr id="2052" name="Picture 4" descr="F:\东软\Vue.js\FoodsManage\文档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314" y="696383"/>
            <a:ext cx="16764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F:\东软\Vue.js\FoodsManage\文档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349" y="2700338"/>
            <a:ext cx="955675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F:\东软\Vue.js\FoodsManage\文档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825" y="2700338"/>
            <a:ext cx="955675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F:\东软\Vue.js\FoodsManage\文档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961" y="2700337"/>
            <a:ext cx="955675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F:\东软\Vue.js\FoodsManage\文档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520" y="2700338"/>
            <a:ext cx="955675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F:\东软\Vue.js\FoodsManage\文档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39" y="2700338"/>
            <a:ext cx="955675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2068455" y="1640101"/>
            <a:ext cx="9541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李安妮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组长</a:t>
            </a:r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868623" y="3206439"/>
            <a:ext cx="7232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彭子圆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组员</a:t>
            </a:r>
            <a:endParaRPr lang="zh-CN" altLang="en-US" sz="11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Text Box 16"/>
          <p:cNvSpPr txBox="1">
            <a:spLocks noChangeArrowheads="1"/>
          </p:cNvSpPr>
          <p:nvPr/>
        </p:nvSpPr>
        <p:spPr bwMode="auto">
          <a:xfrm>
            <a:off x="2474718" y="3206439"/>
            <a:ext cx="72327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微软雅黑" panose="020B0503020204020204" pitchFamily="34" charset="-122"/>
              </a:rPr>
              <a:t>陈思渌</a:t>
            </a: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组员</a:t>
            </a:r>
            <a:endParaRPr lang="zh-CN" altLang="en-US" sz="11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4163885" y="3206439"/>
            <a:ext cx="583814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丁 苗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组员</a:t>
            </a:r>
            <a:endParaRPr lang="zh-CN" altLang="en-US" sz="11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5819024" y="3206439"/>
            <a:ext cx="723275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何青杏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组员</a:t>
            </a:r>
            <a:endParaRPr lang="zh-CN" altLang="en-US" sz="11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7512547" y="3215678"/>
            <a:ext cx="72327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许浩林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组员</a:t>
            </a:r>
            <a:endParaRPr lang="zh-CN" altLang="en-US" sz="11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44" y="3889892"/>
            <a:ext cx="1418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+mn-ea"/>
              </a:rPr>
              <a:t>人事管理</a:t>
            </a:r>
            <a:r>
              <a:rPr lang="zh-CN" altLang="en-US" sz="1400" dirty="0">
                <a:latin typeface="+mn-ea"/>
              </a:rPr>
              <a:t>布局</a:t>
            </a:r>
            <a:r>
              <a:rPr lang="zh-CN" altLang="en-US" sz="1400" dirty="0" smtClean="0">
                <a:latin typeface="+mn-ea"/>
              </a:rPr>
              <a:t>及相关功能</a:t>
            </a:r>
            <a:endParaRPr lang="en-US" altLang="zh-CN" sz="1400" dirty="0" smtClean="0">
              <a:latin typeface="+mn-ea"/>
            </a:endParaRPr>
          </a:p>
          <a:p>
            <a:pPr algn="ctr"/>
            <a:r>
              <a:rPr lang="zh-CN" altLang="en-US" sz="1400" dirty="0">
                <a:latin typeface="+mn-ea"/>
              </a:rPr>
              <a:t>系统</a:t>
            </a:r>
            <a:r>
              <a:rPr lang="zh-CN" altLang="en-US" sz="1400" dirty="0" smtClean="0">
                <a:latin typeface="+mn-ea"/>
              </a:rPr>
              <a:t>说明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63583" y="3884610"/>
            <a:ext cx="1384429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商品管理布局及相关功能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zh-CN" altLang="en-US" sz="1400" dirty="0" smtClean="0">
                <a:latin typeface="+mn-ea"/>
              </a:rPr>
              <a:t>部分首页</a:t>
            </a:r>
          </a:p>
          <a:p>
            <a:pPr algn="ctr"/>
            <a:r>
              <a:rPr lang="zh-CN" altLang="en-US" sz="1400" dirty="0">
                <a:latin typeface="+mn-ea"/>
              </a:rPr>
              <a:t>部分</a:t>
            </a:r>
            <a:r>
              <a:rPr lang="en-US" altLang="zh-CN" sz="1400" dirty="0" smtClean="0">
                <a:latin typeface="+mn-ea"/>
              </a:rPr>
              <a:t>PPT</a:t>
            </a:r>
          </a:p>
          <a:p>
            <a:pPr algn="ctr"/>
            <a:r>
              <a:rPr lang="zh-CN" altLang="en-US" sz="1400" dirty="0" smtClean="0">
                <a:latin typeface="+mn-ea"/>
              </a:rPr>
              <a:t>换肤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97243" y="3884611"/>
            <a:ext cx="13668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库存</a:t>
            </a:r>
            <a:r>
              <a:rPr lang="zh-CN" altLang="en-US" sz="1400" dirty="0" smtClean="0">
                <a:latin typeface="+mn-ea"/>
              </a:rPr>
              <a:t>管理</a:t>
            </a:r>
            <a:r>
              <a:rPr lang="zh-CN" altLang="en-US" sz="1400" dirty="0">
                <a:latin typeface="+mn-ea"/>
              </a:rPr>
              <a:t>布局</a:t>
            </a:r>
            <a:r>
              <a:rPr lang="zh-CN" altLang="en-US" sz="1400" dirty="0" smtClean="0">
                <a:latin typeface="+mn-ea"/>
              </a:rPr>
              <a:t>及</a:t>
            </a:r>
            <a:r>
              <a:rPr lang="zh-CN" altLang="en-US" sz="1400" dirty="0">
                <a:latin typeface="+mn-ea"/>
              </a:rPr>
              <a:t>相关</a:t>
            </a:r>
            <a:r>
              <a:rPr lang="zh-CN" altLang="en-US" sz="1400" dirty="0" smtClean="0">
                <a:latin typeface="+mn-ea"/>
              </a:rPr>
              <a:t>功能</a:t>
            </a:r>
            <a:endParaRPr lang="en-US" altLang="zh-CN" sz="1400" dirty="0" smtClean="0">
              <a:latin typeface="+mn-ea"/>
            </a:endParaRPr>
          </a:p>
          <a:p>
            <a:pPr algn="ctr"/>
            <a:r>
              <a:rPr lang="zh-CN" altLang="en-US" sz="1400" dirty="0" smtClean="0">
                <a:latin typeface="+mn-ea"/>
              </a:rPr>
              <a:t>部分</a:t>
            </a:r>
            <a:r>
              <a:rPr lang="en-US" altLang="zh-CN" sz="1400" dirty="0" smtClean="0">
                <a:latin typeface="+mn-ea"/>
              </a:rPr>
              <a:t>PPT</a:t>
            </a:r>
            <a:endParaRPr lang="zh-CN" altLang="en-US" sz="1400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90767" y="3889892"/>
            <a:ext cx="1366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成本</a:t>
            </a:r>
            <a:r>
              <a:rPr lang="zh-CN" altLang="en-US" sz="1400" dirty="0" smtClean="0">
                <a:latin typeface="+mn-ea"/>
              </a:rPr>
              <a:t>管理</a:t>
            </a:r>
            <a:r>
              <a:rPr lang="zh-CN" altLang="en-US" sz="1400" dirty="0">
                <a:latin typeface="+mn-ea"/>
              </a:rPr>
              <a:t>布局</a:t>
            </a:r>
            <a:r>
              <a:rPr lang="zh-CN" altLang="en-US" sz="1400" dirty="0" smtClean="0">
                <a:latin typeface="+mn-ea"/>
              </a:rPr>
              <a:t>及</a:t>
            </a:r>
            <a:r>
              <a:rPr lang="zh-CN" altLang="en-US" sz="1400" dirty="0">
                <a:latin typeface="+mn-ea"/>
              </a:rPr>
              <a:t>相关功能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364" y="38846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1400" b="1" dirty="0" smtClean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负责：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43281" y="87047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1400" b="1" dirty="0" smtClean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负责：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92775" y="3889892"/>
            <a:ext cx="1287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会员</a:t>
            </a:r>
            <a:r>
              <a:rPr lang="zh-CN" altLang="en-US" sz="1400" dirty="0" smtClean="0">
                <a:latin typeface="+mn-ea"/>
              </a:rPr>
              <a:t>管理</a:t>
            </a:r>
            <a:r>
              <a:rPr lang="zh-CN" altLang="en-US" sz="1400" dirty="0">
                <a:latin typeface="+mn-ea"/>
              </a:rPr>
              <a:t>布局</a:t>
            </a:r>
            <a:r>
              <a:rPr lang="zh-CN" altLang="en-US" sz="1400" dirty="0" smtClean="0">
                <a:latin typeface="+mn-ea"/>
              </a:rPr>
              <a:t>及</a:t>
            </a:r>
            <a:r>
              <a:rPr lang="zh-CN" altLang="en-US" sz="1400" dirty="0">
                <a:latin typeface="+mn-ea"/>
              </a:rPr>
              <a:t>相关</a:t>
            </a:r>
            <a:r>
              <a:rPr lang="zh-CN" altLang="en-US" sz="1400" dirty="0" smtClean="0">
                <a:latin typeface="+mn-ea"/>
              </a:rPr>
              <a:t>功能</a:t>
            </a:r>
            <a:endParaRPr lang="en-US" altLang="zh-CN" sz="1400" dirty="0" smtClean="0">
              <a:latin typeface="+mn-ea"/>
            </a:endParaRPr>
          </a:p>
          <a:p>
            <a:pPr algn="ctr"/>
            <a:r>
              <a:rPr lang="zh-CN" altLang="en-US" sz="1400" dirty="0">
                <a:latin typeface="+mn-ea"/>
              </a:rPr>
              <a:t>个人</a:t>
            </a:r>
            <a:r>
              <a:rPr lang="zh-CN" altLang="en-US" sz="1400" dirty="0" smtClean="0">
                <a:latin typeface="+mn-ea"/>
              </a:rPr>
              <a:t>信息布局</a:t>
            </a:r>
            <a:endParaRPr lang="en-US" altLang="zh-CN" sz="1400" dirty="0" smtClean="0">
              <a:latin typeface="+mn-ea"/>
            </a:endParaRPr>
          </a:p>
          <a:p>
            <a:pPr algn="ctr"/>
            <a:r>
              <a:rPr lang="en-US" altLang="zh-CN" sz="1400" dirty="0" smtClean="0">
                <a:latin typeface="+mn-ea"/>
              </a:rPr>
              <a:t>PPT</a:t>
            </a:r>
            <a:endParaRPr lang="zh-CN" altLang="en-US" sz="14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53399" y="870895"/>
            <a:ext cx="3998625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+mn-ea"/>
              </a:rPr>
              <a:t>登录、</a:t>
            </a:r>
            <a:r>
              <a:rPr lang="zh-CN" altLang="en-US" sz="1400" dirty="0">
                <a:latin typeface="+mn-ea"/>
              </a:rPr>
              <a:t>注销</a:t>
            </a:r>
            <a:r>
              <a:rPr lang="zh-CN" altLang="en-US" sz="1400" dirty="0" smtClean="0">
                <a:latin typeface="+mn-ea"/>
              </a:rPr>
              <a:t>；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dirty="0" smtClean="0">
                <a:latin typeface="+mn-ea"/>
              </a:rPr>
              <a:t>首页</a:t>
            </a:r>
            <a:r>
              <a:rPr lang="zh-CN" altLang="en-US" sz="1400" dirty="0">
                <a:latin typeface="+mn-ea"/>
              </a:rPr>
              <a:t>、</a:t>
            </a:r>
            <a:r>
              <a:rPr lang="zh-CN" altLang="en-US" sz="1400" dirty="0" smtClean="0">
                <a:latin typeface="+mn-ea"/>
              </a:rPr>
              <a:t>面包屑，搭建框架；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订单</a:t>
            </a:r>
            <a:r>
              <a:rPr lang="zh-CN" altLang="en-US" sz="1400" dirty="0" smtClean="0">
                <a:latin typeface="+mn-ea"/>
              </a:rPr>
              <a:t>管理</a:t>
            </a:r>
            <a:r>
              <a:rPr lang="zh-CN" altLang="en-US" sz="1400" dirty="0">
                <a:latin typeface="+mn-ea"/>
              </a:rPr>
              <a:t>布局</a:t>
            </a:r>
            <a:r>
              <a:rPr lang="zh-CN" altLang="en-US" sz="1400" dirty="0" smtClean="0">
                <a:latin typeface="+mn-ea"/>
              </a:rPr>
              <a:t>及</a:t>
            </a:r>
            <a:r>
              <a:rPr lang="zh-CN" altLang="en-US" sz="1400" dirty="0">
                <a:latin typeface="+mn-ea"/>
              </a:rPr>
              <a:t>相关功能；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dirty="0" smtClean="0">
                <a:latin typeface="+mn-ea"/>
              </a:rPr>
              <a:t>个人信息页面；</a:t>
            </a:r>
            <a:r>
              <a:rPr lang="zh-CN" altLang="en-US" sz="1400" dirty="0" smtClean="0">
                <a:latin typeface="+mn-ea"/>
                <a:sym typeface="+mn-ea"/>
              </a:rPr>
              <a:t>发布项目</a:t>
            </a:r>
            <a:r>
              <a:rPr lang="en-US" altLang="zh-CN" sz="1400" dirty="0" smtClean="0">
                <a:latin typeface="+mn-ea"/>
                <a:sym typeface="+mn-ea"/>
              </a:rPr>
              <a:t>;</a:t>
            </a:r>
          </a:p>
          <a:p>
            <a:r>
              <a:rPr lang="zh-CN" altLang="en-US" sz="1400" dirty="0" smtClean="0">
                <a:latin typeface="+mn-ea"/>
              </a:rPr>
              <a:t>合并项目；</a:t>
            </a:r>
            <a:r>
              <a:rPr lang="zh-CN" altLang="en-US" sz="1400" dirty="0">
                <a:latin typeface="+mn-ea"/>
              </a:rPr>
              <a:t>写</a:t>
            </a:r>
            <a:r>
              <a:rPr lang="zh-CN" altLang="en-US" sz="1400" dirty="0" smtClean="0">
                <a:latin typeface="+mn-ea"/>
              </a:rPr>
              <a:t>文档</a:t>
            </a:r>
            <a:endParaRPr lang="en-US" altLang="zh-CN" sz="1400" dirty="0" smtClean="0">
              <a:latin typeface="+mn-ea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5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0" grpId="0" bldLvl="0"/>
      <p:bldP spid="20" grpId="1" bldLvl="0"/>
      <p:bldP spid="21" grpId="0" bldLvl="0"/>
      <p:bldP spid="21" grpId="1" bldLvl="0"/>
      <p:bldP spid="22" grpId="0" bldLvl="0"/>
      <p:bldP spid="22" grpId="1" bldLvl="0"/>
      <p:bldP spid="23" grpId="0" bldLvl="0"/>
      <p:bldP spid="23" grpId="1" bldLvl="0"/>
      <p:bldP spid="24" grpId="0" bldLvl="0"/>
      <p:bldP spid="24" grpId="1" bldLvl="0"/>
      <p:bldP spid="25" grpId="0" bldLvl="0"/>
      <p:bldP spid="25" grpId="1" bldLvl="0"/>
      <p:bldP spid="2" grpId="0"/>
      <p:bldP spid="28" grpId="0"/>
      <p:bldP spid="29" grpId="0"/>
      <p:bldP spid="30" grpId="0"/>
      <p:bldP spid="26" grpId="0"/>
      <p:bldP spid="31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人事管理</a:t>
            </a:r>
            <a:endParaRPr lang="zh-CN" altLang="en-US" sz="24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527022" y="2614339"/>
            <a:ext cx="2172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63A5A"/>
                </a:solidFill>
                <a:ea typeface="微软雅黑" panose="020B0503020204020204" pitchFamily="34" charset="-122"/>
              </a:rPr>
              <a:t>Personnel Management</a:t>
            </a:r>
            <a:endParaRPr lang="zh-CN" altLang="en-US" sz="1600" dirty="0">
              <a:solidFill>
                <a:srgbClr val="163A5A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人事管理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7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2" descr="I:\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57" y="824346"/>
            <a:ext cx="7948686" cy="353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I:\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4" y="2189307"/>
            <a:ext cx="7410451" cy="17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2796542" y="1211209"/>
            <a:ext cx="3550914" cy="7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查询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根据职位查询</a:t>
            </a:r>
            <a:endParaRPr lang="zh-CN" altLang="en-US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人事管理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8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594" y="776227"/>
            <a:ext cx="2954435" cy="415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3989674" y="3177435"/>
            <a:ext cx="3550914" cy="116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删除员工</a:t>
            </a:r>
            <a:endParaRPr lang="en-US" altLang="zh-CN" sz="2000" b="1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删除按钮</a:t>
            </a: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弹出框询问是否删除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点击确定成功删除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96029" y="985712"/>
            <a:ext cx="3138204" cy="9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员工编辑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点击编辑弹出编辑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框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编辑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完成显示在表格内</a:t>
            </a:r>
            <a:endParaRPr lang="zh-CN" altLang="en-US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78957" y="2070198"/>
            <a:ext cx="3550914" cy="9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表格显示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endParaRPr lang="zh-CN" altLang="en-US" sz="1100" noProof="1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charset="0"/>
              <a:buChar char="Ø"/>
              <a:defRPr/>
            </a:pPr>
            <a:r>
              <a:rPr lang="en-US" altLang="zh-CN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json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数据模拟后端接口显示员工姓名、性别、工号、职位、权限、月薪及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备注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57" y="1225184"/>
            <a:ext cx="411480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admin\AppData\Roaming\feiq\RichOle\287929902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811" y="3567724"/>
            <a:ext cx="3048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9" grpId="0"/>
      <p:bldP spid="10" grpId="0"/>
      <p:bldP spid="10" grpId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人事管理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2433486" y="294772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67455" y="4596146"/>
            <a:ext cx="372509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/>
              <a:t>9</a:t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2" descr="C:\Users\admin\AppData\Roaming\feiq\RichOle\196240817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92" y="712718"/>
            <a:ext cx="7403816" cy="408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1976287" y="1473391"/>
            <a:ext cx="3010554" cy="1598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  <a:defRPr/>
            </a:pPr>
            <a:endParaRPr lang="zh-CN" altLang="en-US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90000"/>
              </a:lnSpc>
              <a:defRPr/>
            </a:pPr>
            <a:r>
              <a:rPr lang="zh-CN" altLang="en-US" sz="2000" b="1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添加员工</a:t>
            </a:r>
            <a:endParaRPr lang="en-US" altLang="zh-CN" sz="2000" b="1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90000"/>
              </a:lnSpc>
              <a:defRPr/>
            </a:pPr>
            <a:endParaRPr lang="zh-CN" altLang="en-US" sz="1100" noProof="1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用</a:t>
            </a:r>
            <a:r>
              <a:rPr lang="en-US" altLang="zh-CN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vuex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实现子组件间数据的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共享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在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组件</a:t>
            </a:r>
            <a:r>
              <a:rPr lang="en-US" altLang="zh-CN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A</a:t>
            </a: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添加</a:t>
            </a:r>
            <a:endParaRPr lang="en-US" altLang="zh-CN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将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修改状态传到</a:t>
            </a:r>
            <a:r>
              <a:rPr lang="en-US" altLang="zh-CN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vuex</a:t>
            </a:r>
            <a:endParaRPr lang="en-US" altLang="zh-CN" sz="1400" noProof="1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400" noProof="1" smtClean="0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再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在组件</a:t>
            </a:r>
            <a:r>
              <a:rPr lang="en-US" altLang="zh-CN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B</a:t>
            </a:r>
            <a:r>
              <a:rPr lang="zh-CN" altLang="en-US" sz="1400" noProof="1">
                <a:solidFill>
                  <a:srgbClr val="777777"/>
                </a:solidFill>
                <a:ea typeface="微软雅黑" panose="020B0503020204020204" pitchFamily="34" charset="-122"/>
                <a:cs typeface="+mn-ea"/>
              </a:rPr>
              <a:t>中获取显示。</a:t>
            </a:r>
            <a:endParaRPr lang="zh-CN" altLang="en-US" sz="1400" noProof="1" smtClean="0">
              <a:solidFill>
                <a:srgbClr val="777777"/>
              </a:solidFill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1739</Words>
  <Application>Microsoft Office PowerPoint</Application>
  <PresentationFormat>全屏显示(16:9)</PresentationFormat>
  <Paragraphs>318</Paragraphs>
  <Slides>44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60" baseType="lpstr">
      <vt:lpstr>Arial</vt:lpstr>
      <vt:lpstr>宋体</vt:lpstr>
      <vt:lpstr>方正兰亭细黑_GBK_M</vt:lpstr>
      <vt:lpstr>Wingdings</vt:lpstr>
      <vt:lpstr>方正兰亭细黑_GBK</vt:lpstr>
      <vt:lpstr>Calibri</vt:lpstr>
      <vt:lpstr>华文行楷</vt:lpstr>
      <vt:lpstr>方正综艺简体</vt:lpstr>
      <vt:lpstr>华文楷体</vt:lpstr>
      <vt:lpstr>造字工房劲黑（非商用）常规体</vt:lpstr>
      <vt:lpstr>方正兰亭粗黑简体</vt:lpstr>
      <vt:lpstr>Kozuka Gothic Pro R</vt:lpstr>
      <vt:lpstr>方正大黑简体</vt:lpstr>
      <vt:lpstr>微软雅黑</vt:lpstr>
      <vt:lpstr>Watford DB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keywords>ppt</cp:keywords>
  <cp:lastModifiedBy>dreamsummit</cp:lastModifiedBy>
  <cp:revision>207</cp:revision>
  <dcterms:created xsi:type="dcterms:W3CDTF">2015-01-22T11:01:00Z</dcterms:created>
  <dcterms:modified xsi:type="dcterms:W3CDTF">2017-08-10T16:48:01Z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2052-10.1.0.6205</vt:lpwstr>
  </property>
</Properties>
</file>